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57" r:id="rId3"/>
    <p:sldId id="258" r:id="rId4"/>
    <p:sldId id="259" r:id="rId5"/>
    <p:sldId id="260" r:id="rId6"/>
    <p:sldId id="262" r:id="rId7"/>
    <p:sldId id="272" r:id="rId8"/>
    <p:sldId id="264" r:id="rId9"/>
    <p:sldId id="273" r:id="rId10"/>
    <p:sldId id="266" r:id="rId11"/>
    <p:sldId id="269" r:id="rId12"/>
    <p:sldId id="270" r:id="rId13"/>
    <p:sldId id="274" r:id="rId14"/>
    <p:sldId id="271" r:id="rId15"/>
  </p:sldIdLst>
  <p:sldSz cx="14630400" cy="8229600"/>
  <p:notesSz cx="8229600" cy="14630400"/>
  <p:embeddedFontLs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7" autoAdjust="0"/>
    <p:restoredTop sz="94610"/>
  </p:normalViewPr>
  <p:slideViewPr>
    <p:cSldViewPr snapToGrid="0" snapToObjects="1">
      <p:cViewPr>
        <p:scale>
          <a:sx n="72" d="100"/>
          <a:sy n="72" d="100"/>
        </p:scale>
        <p:origin x="461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02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3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3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2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9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2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7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3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89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A78A9B9-60FA-90EB-8812-50C76DB9F175}"/>
              </a:ext>
            </a:extLst>
          </p:cNvPr>
          <p:cNvSpPr txBox="1"/>
          <p:nvPr/>
        </p:nvSpPr>
        <p:spPr>
          <a:xfrm>
            <a:off x="4709160" y="5462173"/>
            <a:ext cx="731950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RIVERA JIMENEZ YANET </a:t>
            </a:r>
            <a:endParaRPr lang="es-ES" sz="32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056BF5-8678-97D9-C266-846F240CD6B1}"/>
              </a:ext>
            </a:extLst>
          </p:cNvPr>
          <p:cNvSpPr txBox="1"/>
          <p:nvPr/>
        </p:nvSpPr>
        <p:spPr>
          <a:xfrm>
            <a:off x="7452360" y="7269481"/>
            <a:ext cx="731950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JORGE ALBERTO CONDORI APFATA</a:t>
            </a:r>
            <a:endParaRPr lang="es-ES" sz="28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19D77E-7DCE-2928-2AFC-EFA89ACAAAAF}"/>
              </a:ext>
            </a:extLst>
          </p:cNvPr>
          <p:cNvSpPr txBox="1"/>
          <p:nvPr/>
        </p:nvSpPr>
        <p:spPr>
          <a:xfrm>
            <a:off x="320040" y="7306034"/>
            <a:ext cx="7387276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LEGUMINOSAS Y OLEAGINOSAS </a:t>
            </a:r>
            <a:endParaRPr lang="es-ES" sz="28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847550-974A-4BC1-7288-2BF6E89DB042}"/>
              </a:ext>
            </a:extLst>
          </p:cNvPr>
          <p:cNvSpPr txBox="1"/>
          <p:nvPr/>
        </p:nvSpPr>
        <p:spPr>
          <a:xfrm>
            <a:off x="1157524" y="1086469"/>
            <a:ext cx="12589673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Facultad de ingeniería y ciencias agrarias</a:t>
            </a:r>
          </a:p>
          <a:p>
            <a:pPr algn="ctr"/>
            <a:r>
              <a:rPr lang="es-ES" sz="32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s-ES" sz="32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Escuela profesional de ingeniería agrónoma </a:t>
            </a:r>
          </a:p>
        </p:txBody>
      </p:sp>
      <p:sp>
        <p:nvSpPr>
          <p:cNvPr id="14" name="AutoShape 2" descr="Resultado de imagen de untrm">
            <a:extLst>
              <a:ext uri="{FF2B5EF4-FFF2-40B4-BE49-F238E27FC236}">
                <a16:creationId xmlns:a16="http://schemas.microsoft.com/office/drawing/2014/main" id="{C80212A2-59A2-6AFA-4B2A-1DDB70B04F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0880" y="384048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64592" tIns="82296" rIns="164592" bIns="82296" numCol="1" anchor="t" anchorCtr="0" compatLnSpc="1">
            <a:prstTxWarp prst="textNoShape">
              <a:avLst/>
            </a:prstTxWarp>
          </a:bodyPr>
          <a:lstStyle/>
          <a:p>
            <a:endParaRPr lang="es-ES" sz="324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78052E-6FA1-187D-FC25-437F9698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1" y="525631"/>
            <a:ext cx="2596358" cy="70078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CC7E13A-F05A-15E2-45BF-F752FA51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902" y="308411"/>
            <a:ext cx="1559138" cy="12741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19D7CC7-E09E-2C4D-7606-A954A67A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7367"/>
            <a:ext cx="14630400" cy="212755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4532C85-B5AC-88D4-E1E6-92D87A1C31FB}"/>
              </a:ext>
            </a:extLst>
          </p:cNvPr>
          <p:cNvSpPr txBox="1"/>
          <p:nvPr/>
        </p:nvSpPr>
        <p:spPr>
          <a:xfrm>
            <a:off x="1" y="3283803"/>
            <a:ext cx="146303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CULTIVOS DE LINO (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Linum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usitatissimum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</a:t>
            </a:r>
            <a:r>
              <a:rPr lang="es-E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.), AJONJOLÍ 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Sesamum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indicum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), </a:t>
            </a:r>
            <a:r>
              <a:rPr lang="es-E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PALMA ACEITERA 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Elaeis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guieensis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lang="es-E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OLIVO 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(Olea </a:t>
            </a:r>
            <a:r>
              <a:rPr lang="es-ES" sz="32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europaea</a:t>
            </a:r>
            <a:r>
              <a:rPr lang="es-ES" sz="32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32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/>
            <a:endParaRPr lang="es-ES" sz="3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9703" y="661868"/>
            <a:ext cx="9321927" cy="57626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007E62-B63A-562A-B5AF-4D76B786B882}"/>
              </a:ext>
            </a:extLst>
          </p:cNvPr>
          <p:cNvSpPr txBox="1"/>
          <p:nvPr/>
        </p:nvSpPr>
        <p:spPr>
          <a:xfrm>
            <a:off x="1198041" y="2037308"/>
            <a:ext cx="1197640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cultivos de lino, ajonjolí, palma aceitera y olivo representan una valiosa diversidad agrícola con múltiples beneficios económicos, nutricionales e industriales. Cada uno posee características agronómicas únicas que permiten su adaptación a diversas condiciones climáticas y su incorporación en diferentes sistemas productivos. </a:t>
            </a:r>
          </a:p>
          <a:p>
            <a:pPr algn="just"/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aprovechamiento adecuado contribuye a la seguridad alimentaria, el desarrollo rural sostenible y la dinamización del comercio agrícola tanto a nivel nacional como internacional. Por ello, es fundamental seguir promoviendo su cultivo mediante buenas prácticas agrícolas, innovación tecnológica y políticas que favorezcan su manejo sostenible.</a:t>
            </a:r>
          </a:p>
        </p:txBody>
      </p:sp>
    </p:spTree>
    <p:extLst>
      <p:ext uri="{BB962C8B-B14F-4D97-AF65-F5344CB8AC3E}">
        <p14:creationId xmlns:p14="http://schemas.microsoft.com/office/powerpoint/2010/main" val="28322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2184" y="373736"/>
            <a:ext cx="9857677" cy="57626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Avance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cultivo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sembrado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97A511-FFF9-4DFC-9701-7A40253E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21" y="1979722"/>
            <a:ext cx="9980341" cy="61278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404248-7C08-34AD-0455-79742874D570}"/>
              </a:ext>
            </a:extLst>
          </p:cNvPr>
          <p:cNvSpPr txBox="1"/>
          <p:nvPr/>
        </p:nvSpPr>
        <p:spPr>
          <a:xfrm>
            <a:off x="2029522" y="1233162"/>
            <a:ext cx="731520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</a:pPr>
            <a:r>
              <a:rPr lang="es-P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Estados de desarrollo de la lenteja 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_tradnl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Lens </a:t>
            </a:r>
            <a:r>
              <a:rPr lang="es-ES_tradnl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culinaris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1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4128" y="464475"/>
            <a:ext cx="9791636" cy="57626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Cultivo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sembrado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404248-7C08-34AD-0455-79742874D570}"/>
              </a:ext>
            </a:extLst>
          </p:cNvPr>
          <p:cNvSpPr txBox="1"/>
          <p:nvPr/>
        </p:nvSpPr>
        <p:spPr>
          <a:xfrm>
            <a:off x="1971345" y="1278532"/>
            <a:ext cx="731520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</a:pPr>
            <a:r>
              <a:rPr lang="es-P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Estados de desarrollo de la lenteja 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_tradnl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Lens </a:t>
            </a:r>
            <a:r>
              <a:rPr lang="es-ES_tradnl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culinaris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53B737-56A1-EEB3-68FC-DF5295AB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97" y="1961849"/>
            <a:ext cx="8306959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4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4128" y="464475"/>
            <a:ext cx="9791636" cy="57626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 final del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cultivo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sembrado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404248-7C08-34AD-0455-79742874D570}"/>
              </a:ext>
            </a:extLst>
          </p:cNvPr>
          <p:cNvSpPr txBox="1"/>
          <p:nvPr/>
        </p:nvSpPr>
        <p:spPr>
          <a:xfrm>
            <a:off x="1971345" y="1159635"/>
            <a:ext cx="731520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</a:pPr>
            <a:r>
              <a:rPr lang="es-P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Fase reproductiva lenteja 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_tradnl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Lens </a:t>
            </a:r>
            <a:r>
              <a:rPr lang="es-ES_tradnl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culinaris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0EE70B-4523-F16B-0951-15E6CFF3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63" y="1741929"/>
            <a:ext cx="9543715" cy="611924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4554294-BC02-71E4-AE33-74EB8A10E162}"/>
              </a:ext>
            </a:extLst>
          </p:cNvPr>
          <p:cNvCxnSpPr>
            <a:cxnSpLocks/>
          </p:cNvCxnSpPr>
          <p:nvPr/>
        </p:nvCxnSpPr>
        <p:spPr>
          <a:xfrm>
            <a:off x="6550325" y="5375000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59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765504"/>
            <a:ext cx="14630400" cy="1761891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endParaRPr lang="en-US" sz="6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Gracias 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80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8334" y="438539"/>
            <a:ext cx="10652977" cy="708779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Origen de </a:t>
            </a:r>
            <a:r>
              <a:rPr lang="en-US" sz="4450" b="1" dirty="0" err="1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</a:t>
            </a:r>
            <a:r>
              <a:rPr lang="en-US" sz="445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450" b="1" dirty="0" err="1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Cultivos</a:t>
            </a:r>
            <a:endParaRPr lang="en-US" sz="445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97062" y="1690777"/>
            <a:ext cx="3448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Lino (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Linum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usitatissimum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</a:t>
            </a:r>
            <a:r>
              <a:rPr lang="es-E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.)</a:t>
            </a:r>
            <a:endParaRPr lang="en-US" sz="2000" i="1" dirty="0"/>
          </a:p>
        </p:txBody>
      </p:sp>
      <p:sp>
        <p:nvSpPr>
          <p:cNvPr id="4" name="Text 2"/>
          <p:cNvSpPr/>
          <p:nvPr/>
        </p:nvSpPr>
        <p:spPr>
          <a:xfrm>
            <a:off x="519167" y="2315836"/>
            <a:ext cx="2858333" cy="1595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Originario de la región del Creciente Fértil, especialmente Mesopotamia e Irán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026016" y="1540598"/>
            <a:ext cx="3341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Ajonjolí 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Sesamum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indicum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n-US" sz="2200" b="1" i="1" dirty="0"/>
          </a:p>
        </p:txBody>
      </p:sp>
      <p:sp>
        <p:nvSpPr>
          <p:cNvPr id="6" name="Text 4"/>
          <p:cNvSpPr/>
          <p:nvPr/>
        </p:nvSpPr>
        <p:spPr>
          <a:xfrm>
            <a:off x="4026016" y="2187751"/>
            <a:ext cx="2900365" cy="174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Proviene del África subsahariana e India, donde fue domesticado hace miles de años</a:t>
            </a:r>
            <a:r>
              <a:rPr lang="es-ES" sz="1600" dirty="0"/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34478" y="1559391"/>
            <a:ext cx="3883496" cy="485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Palma aceitera 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Elaeis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guieensis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7848244" y="2395979"/>
            <a:ext cx="2976801" cy="15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nativa del oeste y centro de África tropical</a:t>
            </a:r>
            <a:r>
              <a:rPr lang="es-ES" sz="1600" dirty="0"/>
              <a:t>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FFAE2CD-304F-4B4F-92E5-83B0B56CBDFD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CE4708-555A-4F25-D09F-EAC2F860D317}"/>
              </a:ext>
            </a:extLst>
          </p:cNvPr>
          <p:cNvSpPr txBox="1"/>
          <p:nvPr/>
        </p:nvSpPr>
        <p:spPr>
          <a:xfrm>
            <a:off x="11544300" y="1513612"/>
            <a:ext cx="2724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Olivo 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(Olea </a:t>
            </a:r>
            <a:r>
              <a:rPr lang="es-E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europaea</a:t>
            </a:r>
            <a:r>
              <a:rPr lang="es-E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s-E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8C64AC-4E68-A9D0-CE0A-147C423F475D}"/>
              </a:ext>
            </a:extLst>
          </p:cNvPr>
          <p:cNvSpPr txBox="1"/>
          <p:nvPr/>
        </p:nvSpPr>
        <p:spPr>
          <a:xfrm>
            <a:off x="11417974" y="2410155"/>
            <a:ext cx="2976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origen se sitúa en la región del Mediterráneo oriental, especialmente en Asia Menor</a:t>
            </a:r>
          </a:p>
        </p:txBody>
      </p:sp>
      <p:pic>
        <p:nvPicPr>
          <p:cNvPr id="14" name="Imagen 13" descr="Amazon.com: Semillas de Olivo para Plantar | 10 Semillas | Olea europaea :  Patio, Césped y Jardín">
            <a:extLst>
              <a:ext uri="{FF2B5EF4-FFF2-40B4-BE49-F238E27FC236}">
                <a16:creationId xmlns:a16="http://schemas.microsoft.com/office/drawing/2014/main" id="{94B206AA-D5B0-02FB-7332-96D3A812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74" y="4332096"/>
            <a:ext cx="2945043" cy="251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Evite engaños a la hora de adquirir semillas de palma de aceite y atienda  estas recomendaciones - Fedepalma">
            <a:extLst>
              <a:ext uri="{FF2B5EF4-FFF2-40B4-BE49-F238E27FC236}">
                <a16:creationId xmlns:a16="http://schemas.microsoft.com/office/drawing/2014/main" id="{5DB95133-EFA4-1600-81FB-4EA88D7BC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7" y="4332096"/>
            <a:ext cx="3354328" cy="251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DE460C-921D-3DD8-B07E-89080475E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8"/>
          <a:stretch/>
        </p:blipFill>
        <p:spPr bwMode="auto">
          <a:xfrm>
            <a:off x="4026016" y="4332095"/>
            <a:ext cx="2963511" cy="26252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n 16" descr="Cuáles son los beneficios de la semilla de lino dorado y cómo consumirla  para adelgazar">
            <a:extLst>
              <a:ext uri="{FF2B5EF4-FFF2-40B4-BE49-F238E27FC236}">
                <a16:creationId xmlns:a16="http://schemas.microsoft.com/office/drawing/2014/main" id="{3C1CAD93-3E80-90B9-F8D9-080F71274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62" y="4318411"/>
            <a:ext cx="2911763" cy="2638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CC73A53-CCCA-BDED-487B-3F2C57627099}"/>
              </a:ext>
            </a:extLst>
          </p:cNvPr>
          <p:cNvCxnSpPr>
            <a:cxnSpLocks/>
          </p:cNvCxnSpPr>
          <p:nvPr/>
        </p:nvCxnSpPr>
        <p:spPr>
          <a:xfrm>
            <a:off x="3717072" y="1333500"/>
            <a:ext cx="0" cy="68961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3D6F65D-88EE-D425-7331-628AC39287CF}"/>
              </a:ext>
            </a:extLst>
          </p:cNvPr>
          <p:cNvCxnSpPr>
            <a:cxnSpLocks/>
          </p:cNvCxnSpPr>
          <p:nvPr/>
        </p:nvCxnSpPr>
        <p:spPr>
          <a:xfrm>
            <a:off x="7298472" y="1214348"/>
            <a:ext cx="0" cy="68961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175FF78-8F0A-3CFC-BE99-56121F5E4663}"/>
              </a:ext>
            </a:extLst>
          </p:cNvPr>
          <p:cNvCxnSpPr>
            <a:cxnSpLocks/>
          </p:cNvCxnSpPr>
          <p:nvPr/>
        </p:nvCxnSpPr>
        <p:spPr>
          <a:xfrm>
            <a:off x="11184672" y="1333500"/>
            <a:ext cx="0" cy="68961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050280" y="1770697"/>
            <a:ext cx="8016240" cy="4982289"/>
          </a:xfrm>
          <a:prstGeom prst="roundRect">
            <a:avLst>
              <a:gd name="adj" fmla="val 13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DAE28EF8-BDE6-44FF-0569-99FC9CD68AB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46741BD-124C-D294-9C3B-79C062F60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81884"/>
              </p:ext>
            </p:extLst>
          </p:nvPr>
        </p:nvGraphicFramePr>
        <p:xfrm>
          <a:off x="263956" y="1128232"/>
          <a:ext cx="6735013" cy="6591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0136">
                  <a:extLst>
                    <a:ext uri="{9D8B030D-6E8A-4147-A177-3AD203B41FA5}">
                      <a16:colId xmlns:a16="http://schemas.microsoft.com/office/drawing/2014/main" val="4013543457"/>
                    </a:ext>
                  </a:extLst>
                </a:gridCol>
                <a:gridCol w="2362842">
                  <a:extLst>
                    <a:ext uri="{9D8B030D-6E8A-4147-A177-3AD203B41FA5}">
                      <a16:colId xmlns:a16="http://schemas.microsoft.com/office/drawing/2014/main" val="1905186831"/>
                    </a:ext>
                  </a:extLst>
                </a:gridCol>
                <a:gridCol w="3112035">
                  <a:extLst>
                    <a:ext uri="{9D8B030D-6E8A-4147-A177-3AD203B41FA5}">
                      <a16:colId xmlns:a16="http://schemas.microsoft.com/office/drawing/2014/main" val="3210620358"/>
                    </a:ext>
                  </a:extLst>
                </a:gridCol>
              </a:tblGrid>
              <a:tr h="7249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Cultivo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Lino 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Linum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usitatissimum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L.)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Ajonjolí 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Sesamum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indicum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81071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Reino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9797012"/>
                  </a:ext>
                </a:extLst>
              </a:tr>
              <a:tr h="12444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División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Magnoliophyta</a:t>
                      </a:r>
                      <a:r>
                        <a:rPr lang="es-E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(Angiospermas)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Magnoliophyta</a:t>
                      </a:r>
                      <a:r>
                        <a:rPr lang="es-E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(Angiospermas)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359519"/>
                  </a:ext>
                </a:extLst>
              </a:tr>
              <a:tr h="105213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Magnoliopsida</a:t>
                      </a:r>
                      <a:r>
                        <a:rPr lang="es-E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(Dicotiledóneas)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Magnoliopsida</a:t>
                      </a:r>
                      <a:r>
                        <a:rPr lang="es-E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(Dicotiledóneas)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1585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Orden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Malpighiales</a:t>
                      </a:r>
                      <a:endParaRPr lang="es-PE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Lamiales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6713280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Familia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tabLst>
                          <a:tab pos="525780" algn="l"/>
                        </a:tabLst>
                      </a:pPr>
                      <a:r>
                        <a:rPr lang="es-E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Linaceae</a:t>
                      </a:r>
                      <a:endParaRPr lang="es-PE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Pedaliaceae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9177338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Subfamilia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Linoideae</a:t>
                      </a:r>
                      <a:endParaRPr lang="es-PE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Pedalioideae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57969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Género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Linum</a:t>
                      </a:r>
                      <a:endParaRPr lang="es-PE" sz="1800" i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Sesamum</a:t>
                      </a:r>
                      <a:endParaRPr lang="es-PE" sz="1800" i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6858276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Especie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PE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Linum</a:t>
                      </a:r>
                      <a:r>
                        <a:rPr lang="es-PE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usitatissimum</a:t>
                      </a:r>
                      <a:r>
                        <a:rPr lang="es-PE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PE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Sesamum</a:t>
                      </a:r>
                      <a:r>
                        <a:rPr lang="es-PE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18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indicum</a:t>
                      </a:r>
                      <a:r>
                        <a:rPr lang="es-PE" sz="18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</a:t>
                      </a:r>
                      <a:endParaRPr lang="es-PE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18070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EFDCEF6-B0F5-A0DE-7BFD-E754198F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56179"/>
              </p:ext>
            </p:extLst>
          </p:nvPr>
        </p:nvGraphicFramePr>
        <p:xfrm>
          <a:off x="7298893" y="1054955"/>
          <a:ext cx="7067550" cy="6829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9966">
                  <a:extLst>
                    <a:ext uri="{9D8B030D-6E8A-4147-A177-3AD203B41FA5}">
                      <a16:colId xmlns:a16="http://schemas.microsoft.com/office/drawing/2014/main" val="3718970055"/>
                    </a:ext>
                  </a:extLst>
                </a:gridCol>
                <a:gridCol w="3270206">
                  <a:extLst>
                    <a:ext uri="{9D8B030D-6E8A-4147-A177-3AD203B41FA5}">
                      <a16:colId xmlns:a16="http://schemas.microsoft.com/office/drawing/2014/main" val="3817171235"/>
                    </a:ext>
                  </a:extLst>
                </a:gridCol>
                <a:gridCol w="2417378">
                  <a:extLst>
                    <a:ext uri="{9D8B030D-6E8A-4147-A177-3AD203B41FA5}">
                      <a16:colId xmlns:a16="http://schemas.microsoft.com/office/drawing/2014/main" val="2247864815"/>
                    </a:ext>
                  </a:extLst>
                </a:gridCol>
              </a:tblGrid>
              <a:tr h="83083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Cultivo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Palma aceitera 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Elaeis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guieensis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Olivo 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(Olea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europaea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306538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Reino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es-PE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286975"/>
                  </a:ext>
                </a:extLst>
              </a:tr>
              <a:tr h="12693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División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Magnoliophyta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(Angiospermas)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Magnoliophyta (Angiospermas)</a:t>
                      </a:r>
                      <a:endParaRPr lang="es-PE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4852029"/>
                  </a:ext>
                </a:extLst>
              </a:tr>
              <a:tr h="1105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Liliopsida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(Monocotiledóneas)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Magnoliopsida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(Dicotiledóneas)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501294"/>
                  </a:ext>
                </a:extLst>
              </a:tr>
              <a:tr h="6305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Orden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PE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Arecales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Lamiales</a:t>
                      </a:r>
                      <a:endParaRPr lang="es-PE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9598882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Familia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Arecaceae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Oleaceae</a:t>
                      </a:r>
                      <a:endParaRPr lang="es-PE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24123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Subfamilia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PE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Arecoideae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Oleoideae</a:t>
                      </a:r>
                      <a:endParaRPr lang="es-PE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519580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Género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Elaeis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Olea</a:t>
                      </a:r>
                      <a:endParaRPr lang="es-PE" sz="18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594774"/>
                  </a:ext>
                </a:extLst>
              </a:tr>
              <a:tr h="598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Especie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Elaeis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guineensis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Olea </a:t>
                      </a:r>
                      <a:r>
                        <a:rPr lang="es-ES" sz="18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europaea</a:t>
                      </a:r>
                      <a:r>
                        <a:rPr lang="es-ES" sz="18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</a:t>
                      </a:r>
                      <a:endParaRPr lang="es-PE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65865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F01F1188-B82B-8B36-199B-5F203A08A3E6}"/>
              </a:ext>
            </a:extLst>
          </p:cNvPr>
          <p:cNvSpPr/>
          <p:nvPr/>
        </p:nvSpPr>
        <p:spPr>
          <a:xfrm>
            <a:off x="8576542" y="3733619"/>
            <a:ext cx="3032295" cy="581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927D84-F936-FD0F-DE39-C0E433A3BFF1}"/>
              </a:ext>
            </a:extLst>
          </p:cNvPr>
          <p:cNvSpPr txBox="1"/>
          <p:nvPr/>
        </p:nvSpPr>
        <p:spPr>
          <a:xfrm>
            <a:off x="2777490" y="272275"/>
            <a:ext cx="731520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Botánica</a:t>
            </a:r>
            <a:r>
              <a:rPr lang="en-US" sz="4000" b="1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 de </a:t>
            </a:r>
            <a:r>
              <a:rPr lang="en-US" sz="40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los</a:t>
            </a:r>
            <a:r>
              <a:rPr lang="en-US" sz="4000" b="1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Cultivos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2746CC8-E357-84E6-A182-5BCBEC5D8DA9}"/>
              </a:ext>
            </a:extLst>
          </p:cNvPr>
          <p:cNvSpPr/>
          <p:nvPr/>
        </p:nvSpPr>
        <p:spPr>
          <a:xfrm>
            <a:off x="3808560" y="4772723"/>
            <a:ext cx="1677840" cy="477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2A21494-0B5A-CEB2-B598-EAE638E58863}"/>
              </a:ext>
            </a:extLst>
          </p:cNvPr>
          <p:cNvSpPr/>
          <p:nvPr/>
        </p:nvSpPr>
        <p:spPr>
          <a:xfrm>
            <a:off x="1396179" y="5386473"/>
            <a:ext cx="1381311" cy="47786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A93036E-1C91-53B3-A6B1-2D68CF1445E7}"/>
              </a:ext>
            </a:extLst>
          </p:cNvPr>
          <p:cNvSpPr/>
          <p:nvPr/>
        </p:nvSpPr>
        <p:spPr>
          <a:xfrm>
            <a:off x="3805401" y="5386473"/>
            <a:ext cx="1677840" cy="47786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18159FC-0435-A22B-D516-B96D539FEF07}"/>
              </a:ext>
            </a:extLst>
          </p:cNvPr>
          <p:cNvSpPr/>
          <p:nvPr/>
        </p:nvSpPr>
        <p:spPr>
          <a:xfrm>
            <a:off x="8750362" y="5538270"/>
            <a:ext cx="1677840" cy="4778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E980C7B-3D6A-F103-A0D4-9559E6398FB7}"/>
              </a:ext>
            </a:extLst>
          </p:cNvPr>
          <p:cNvSpPr/>
          <p:nvPr/>
        </p:nvSpPr>
        <p:spPr>
          <a:xfrm>
            <a:off x="11924580" y="5468853"/>
            <a:ext cx="1677840" cy="4778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471456" y="1179989"/>
            <a:ext cx="406747" cy="432197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s-ES">
              <a:solidFill>
                <a:schemeClr val="accent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57066" y="1111468"/>
            <a:ext cx="2976801" cy="152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Lino 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usitatissimum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.)</a:t>
            </a:r>
            <a:endParaRPr lang="en-US" sz="2200" b="1" dirty="0">
              <a:solidFill>
                <a:srgbClr val="3C3939"/>
              </a:solidFill>
              <a:effectLst/>
              <a:latin typeface="Raleway" pitchFamily="34" charset="0"/>
              <a:ea typeface="MS Mincho" panose="02020609040205080304" pitchFamily="49" charset="-128"/>
            </a:endParaRPr>
          </a:p>
          <a:p>
            <a:pPr marL="0" indent="0" algn="just">
              <a:lnSpc>
                <a:spcPts val="2750"/>
              </a:lnSpc>
              <a:buNone/>
            </a:pP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Cima escorpioide </a:t>
            </a:r>
          </a:p>
          <a:p>
            <a:pPr marL="0" indent="0" algn="just">
              <a:lnSpc>
                <a:spcPts val="2750"/>
              </a:lnSpc>
              <a:buNone/>
            </a:pP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inflorescencia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cimosa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283752" y="2886446"/>
            <a:ext cx="3421499" cy="152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Ajonjolí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Sesamum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indicum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</a:p>
          <a:p>
            <a:pPr marL="0" indent="0" algn="l">
              <a:lnSpc>
                <a:spcPts val="2750"/>
              </a:lnSpc>
              <a:buNone/>
            </a:pPr>
            <a:endParaRPr lang="es-ES" i="1" dirty="0">
              <a:solidFill>
                <a:srgbClr val="3C3939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Racimo axilar</a:t>
            </a:r>
            <a:endParaRPr lang="en-US" sz="2200" i="1" dirty="0">
              <a:solidFill>
                <a:srgbClr val="3C3939"/>
              </a:solidFill>
              <a:effectLst/>
              <a:latin typeface="Raleway" pitchFamily="34" charset="0"/>
              <a:ea typeface="MS Mincho" panose="02020609040205080304" pitchFamily="49" charset="-128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217917" y="4655355"/>
            <a:ext cx="3198949" cy="1498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Palma aceitera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Elaeis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guieensis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n-US" sz="2200" b="1" i="1" dirty="0">
              <a:solidFill>
                <a:srgbClr val="3C3939"/>
              </a:solidFill>
              <a:effectLst/>
              <a:latin typeface="Raleway" pitchFamily="34" charset="0"/>
              <a:ea typeface="MS Mincho" panose="02020609040205080304" pitchFamily="49" charset="-128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Espádice ramificado</a:t>
            </a:r>
            <a:endParaRPr lang="en-US" sz="2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52EF435-FB43-EBD5-FF83-583FD27CC6A0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FBDF61-2065-E034-DFD5-ED820479A2CB}"/>
              </a:ext>
            </a:extLst>
          </p:cNvPr>
          <p:cNvCxnSpPr>
            <a:cxnSpLocks/>
          </p:cNvCxnSpPr>
          <p:nvPr/>
        </p:nvCxnSpPr>
        <p:spPr>
          <a:xfrm>
            <a:off x="4571685" y="826213"/>
            <a:ext cx="0" cy="732532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9939A19-2651-BD24-2194-C2D172B52FEF}"/>
              </a:ext>
            </a:extLst>
          </p:cNvPr>
          <p:cNvCxnSpPr>
            <a:cxnSpLocks/>
          </p:cNvCxnSpPr>
          <p:nvPr/>
        </p:nvCxnSpPr>
        <p:spPr>
          <a:xfrm>
            <a:off x="4571685" y="2394355"/>
            <a:ext cx="9370369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4B21BB6-EC15-CA0E-04AC-6E51468A0200}"/>
              </a:ext>
            </a:extLst>
          </p:cNvPr>
          <p:cNvCxnSpPr/>
          <p:nvPr/>
        </p:nvCxnSpPr>
        <p:spPr>
          <a:xfrm>
            <a:off x="8581144" y="1772006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A7C330B-2DC8-188F-A105-803DCCE06A11}"/>
              </a:ext>
            </a:extLst>
          </p:cNvPr>
          <p:cNvCxnSpPr>
            <a:cxnSpLocks/>
          </p:cNvCxnSpPr>
          <p:nvPr/>
        </p:nvCxnSpPr>
        <p:spPr>
          <a:xfrm>
            <a:off x="4590958" y="6315011"/>
            <a:ext cx="9370369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A06EDA2-B49A-3289-D395-C27B7781ACB4}"/>
              </a:ext>
            </a:extLst>
          </p:cNvPr>
          <p:cNvCxnSpPr/>
          <p:nvPr/>
        </p:nvCxnSpPr>
        <p:spPr>
          <a:xfrm>
            <a:off x="7061929" y="5404700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21AD0B1-D199-A4F0-A9F6-849DB1ACAC05}"/>
              </a:ext>
            </a:extLst>
          </p:cNvPr>
          <p:cNvSpPr txBox="1"/>
          <p:nvPr/>
        </p:nvSpPr>
        <p:spPr>
          <a:xfrm>
            <a:off x="1265741" y="6633345"/>
            <a:ext cx="3198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Olivo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(Olea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europaea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</a:p>
          <a:p>
            <a:endParaRPr lang="es-ES" i="1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Panícula axilar</a:t>
            </a:r>
            <a:endParaRPr lang="es-ES" i="1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es-ES" i="1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es-ES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1402D368-AAF9-CE46-1BF8-5AAFF9B0EFFA}"/>
              </a:ext>
            </a:extLst>
          </p:cNvPr>
          <p:cNvSpPr/>
          <p:nvPr/>
        </p:nvSpPr>
        <p:spPr>
          <a:xfrm>
            <a:off x="486974" y="6633345"/>
            <a:ext cx="406747" cy="432197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s-ES">
              <a:solidFill>
                <a:schemeClr val="accent1"/>
              </a:solidFill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93BA00C-9A4E-6CB8-217B-CFBFBEBEF5A5}"/>
              </a:ext>
            </a:extLst>
          </p:cNvPr>
          <p:cNvSpPr/>
          <p:nvPr/>
        </p:nvSpPr>
        <p:spPr>
          <a:xfrm>
            <a:off x="499315" y="4586092"/>
            <a:ext cx="406747" cy="432197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s-ES">
              <a:solidFill>
                <a:schemeClr val="accent1"/>
              </a:solidFill>
            </a:endParaRP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95C94F8-9E4F-1819-45C9-E76091769081}"/>
              </a:ext>
            </a:extLst>
          </p:cNvPr>
          <p:cNvSpPr/>
          <p:nvPr/>
        </p:nvSpPr>
        <p:spPr>
          <a:xfrm>
            <a:off x="475667" y="2959554"/>
            <a:ext cx="406747" cy="432197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s-ES">
              <a:solidFill>
                <a:schemeClr val="accent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04D6A7F-C67C-3745-ECD1-7FBE7388BDA0}"/>
              </a:ext>
            </a:extLst>
          </p:cNvPr>
          <p:cNvSpPr txBox="1"/>
          <p:nvPr/>
        </p:nvSpPr>
        <p:spPr>
          <a:xfrm>
            <a:off x="2692090" y="-49602"/>
            <a:ext cx="8447978" cy="715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8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Tipos</a:t>
            </a:r>
            <a:r>
              <a:rPr lang="en-US" sz="2800" b="1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Inflorescencia</a:t>
            </a:r>
            <a:r>
              <a:rPr lang="en-US" sz="2800" b="1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 y </a:t>
            </a:r>
            <a:r>
              <a:rPr lang="en-US" sz="28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Variedades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4CFD50F-06E8-705B-E2BF-8B2215103CC2}"/>
              </a:ext>
            </a:extLst>
          </p:cNvPr>
          <p:cNvCxnSpPr>
            <a:cxnSpLocks/>
          </p:cNvCxnSpPr>
          <p:nvPr/>
        </p:nvCxnSpPr>
        <p:spPr>
          <a:xfrm>
            <a:off x="4590958" y="4114800"/>
            <a:ext cx="9370369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7AA29-7FF0-6156-8D2D-8AE12E9C8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23"/>
          <a:stretch/>
        </p:blipFill>
        <p:spPr bwMode="auto">
          <a:xfrm>
            <a:off x="5591599" y="2465610"/>
            <a:ext cx="2605876" cy="13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FA4A74F3-DB23-7374-0642-EF8C8F63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5" y="2591914"/>
            <a:ext cx="2832267" cy="1392312"/>
          </a:xfrm>
          <a:prstGeom prst="rect">
            <a:avLst/>
          </a:prstGeom>
        </p:spPr>
      </p:pic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ADEAB12-6BE5-928B-C361-68F8E5F58CB7}"/>
              </a:ext>
            </a:extLst>
          </p:cNvPr>
          <p:cNvCxnSpPr/>
          <p:nvPr/>
        </p:nvCxnSpPr>
        <p:spPr>
          <a:xfrm>
            <a:off x="8581144" y="3418609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F15DEF1-83A4-E9CF-D973-84CAD8F294FE}"/>
              </a:ext>
            </a:extLst>
          </p:cNvPr>
          <p:cNvCxnSpPr>
            <a:cxnSpLocks/>
          </p:cNvCxnSpPr>
          <p:nvPr/>
        </p:nvCxnSpPr>
        <p:spPr>
          <a:xfrm>
            <a:off x="7647517" y="7387300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2" name="Picture 4" descr="LOS BENEFICIOS DE LAS SEMILLAS DE LINO">
            <a:extLst>
              <a:ext uri="{FF2B5EF4-FFF2-40B4-BE49-F238E27FC236}">
                <a16:creationId xmlns:a16="http://schemas.microsoft.com/office/drawing/2014/main" id="{8EF4AE28-9DC6-DADC-EDCD-6632433C5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1" r="49971"/>
          <a:stretch/>
        </p:blipFill>
        <p:spPr bwMode="auto">
          <a:xfrm>
            <a:off x="5885453" y="839453"/>
            <a:ext cx="2285312" cy="143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S BENEFICIOS DE LAS SEMILLAS DE LINO">
            <a:extLst>
              <a:ext uri="{FF2B5EF4-FFF2-40B4-BE49-F238E27FC236}">
                <a16:creationId xmlns:a16="http://schemas.microsoft.com/office/drawing/2014/main" id="{2A9ACB60-D613-0B42-0C48-BB737B6C8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t="11242"/>
          <a:stretch/>
        </p:blipFill>
        <p:spPr bwMode="auto">
          <a:xfrm>
            <a:off x="10318845" y="839452"/>
            <a:ext cx="1570831" cy="12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F13325B-C03C-81E6-F065-267C198506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02" t="4615" r="4036" b="15647"/>
          <a:stretch/>
        </p:blipFill>
        <p:spPr>
          <a:xfrm>
            <a:off x="11104733" y="4609907"/>
            <a:ext cx="2155460" cy="1518398"/>
          </a:xfrm>
          <a:prstGeom prst="rect">
            <a:avLst/>
          </a:prstGeom>
        </p:spPr>
      </p:pic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F18E2AB-1336-B965-4D54-B8221EC9399A}"/>
              </a:ext>
            </a:extLst>
          </p:cNvPr>
          <p:cNvCxnSpPr/>
          <p:nvPr/>
        </p:nvCxnSpPr>
        <p:spPr>
          <a:xfrm>
            <a:off x="10318845" y="5462909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 8">
            <a:extLst>
              <a:ext uri="{FF2B5EF4-FFF2-40B4-BE49-F238E27FC236}">
                <a16:creationId xmlns:a16="http://schemas.microsoft.com/office/drawing/2014/main" id="{FD4A3007-9293-107C-DBCC-E5A54273CC1A}"/>
              </a:ext>
            </a:extLst>
          </p:cNvPr>
          <p:cNvSpPr/>
          <p:nvPr/>
        </p:nvSpPr>
        <p:spPr>
          <a:xfrm>
            <a:off x="5353586" y="4179809"/>
            <a:ext cx="1773258" cy="352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/>
              <a:t>a) Deli</a:t>
            </a:r>
          </a:p>
        </p:txBody>
      </p:sp>
      <p:sp>
        <p:nvSpPr>
          <p:cNvPr id="60" name="Text 8">
            <a:extLst>
              <a:ext uri="{FF2B5EF4-FFF2-40B4-BE49-F238E27FC236}">
                <a16:creationId xmlns:a16="http://schemas.microsoft.com/office/drawing/2014/main" id="{421412AE-A148-9F6D-2530-8BCD5246D435}"/>
              </a:ext>
            </a:extLst>
          </p:cNvPr>
          <p:cNvSpPr/>
          <p:nvPr/>
        </p:nvSpPr>
        <p:spPr>
          <a:xfrm>
            <a:off x="8087390" y="4219353"/>
            <a:ext cx="1773258" cy="39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/>
              <a:t>b) Deli x Ghana</a:t>
            </a:r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F24493A-8919-1549-CA60-D4DCC186C940}"/>
              </a:ext>
            </a:extLst>
          </p:cNvPr>
          <p:cNvSpPr/>
          <p:nvPr/>
        </p:nvSpPr>
        <p:spPr>
          <a:xfrm>
            <a:off x="11214834" y="4150065"/>
            <a:ext cx="1773258" cy="41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c</a:t>
            </a:r>
            <a:r>
              <a:rPr lang="en-US" dirty="0"/>
              <a:t>) Deli x </a:t>
            </a:r>
            <a:r>
              <a:rPr lang="en-US" dirty="0" err="1"/>
              <a:t>Nigera</a:t>
            </a:r>
            <a:endParaRPr lang="en-US" dirty="0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90D08B40-2474-560D-4276-9B959EC52A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28" t="4831" r="33985" b="14870"/>
          <a:stretch/>
        </p:blipFill>
        <p:spPr>
          <a:xfrm>
            <a:off x="7705188" y="4659269"/>
            <a:ext cx="2155460" cy="1529780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D9A43585-F02A-AA4E-07DF-32DD812D80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4" t="3486" r="62278" b="14820"/>
          <a:stretch/>
        </p:blipFill>
        <p:spPr>
          <a:xfrm>
            <a:off x="4679862" y="4584633"/>
            <a:ext cx="2155460" cy="1690932"/>
          </a:xfrm>
          <a:prstGeom prst="rect">
            <a:avLst/>
          </a:prstGeom>
        </p:spPr>
      </p:pic>
      <p:pic>
        <p:nvPicPr>
          <p:cNvPr id="2048" name="Imagen 2047">
            <a:extLst>
              <a:ext uri="{FF2B5EF4-FFF2-40B4-BE49-F238E27FC236}">
                <a16:creationId xmlns:a16="http://schemas.microsoft.com/office/drawing/2014/main" id="{E6B9907A-52AB-4A34-4C1F-292AEDA68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793" y="6889509"/>
            <a:ext cx="2069767" cy="1147355"/>
          </a:xfrm>
          <a:prstGeom prst="rect">
            <a:avLst/>
          </a:prstGeom>
        </p:spPr>
      </p:pic>
      <p:cxnSp>
        <p:nvCxnSpPr>
          <p:cNvPr id="2059" name="Conector recto de flecha 2058">
            <a:extLst>
              <a:ext uri="{FF2B5EF4-FFF2-40B4-BE49-F238E27FC236}">
                <a16:creationId xmlns:a16="http://schemas.microsoft.com/office/drawing/2014/main" id="{882039A6-521A-1A87-C20A-6FC49F0B9EB4}"/>
              </a:ext>
            </a:extLst>
          </p:cNvPr>
          <p:cNvCxnSpPr>
            <a:cxnSpLocks/>
          </p:cNvCxnSpPr>
          <p:nvPr/>
        </p:nvCxnSpPr>
        <p:spPr>
          <a:xfrm>
            <a:off x="10556970" y="7539700"/>
            <a:ext cx="47625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D2572C32-055D-21A1-7D05-D9A41C44BC89}"/>
              </a:ext>
            </a:extLst>
          </p:cNvPr>
          <p:cNvSpPr txBox="1"/>
          <p:nvPr/>
        </p:nvSpPr>
        <p:spPr>
          <a:xfrm>
            <a:off x="5125317" y="6401527"/>
            <a:ext cx="9018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V. Arbequina                                               V.  </a:t>
            </a:r>
            <a:r>
              <a:rPr lang="es-ES" dirty="0" err="1"/>
              <a:t>Frantoio</a:t>
            </a:r>
            <a:r>
              <a:rPr lang="es-ES" dirty="0"/>
              <a:t>                                        v. Picual                                </a:t>
            </a:r>
          </a:p>
        </p:txBody>
      </p:sp>
      <p:pic>
        <p:nvPicPr>
          <p:cNvPr id="2062" name="Picture 10" descr="Aceite de Oliva Picual: cultivo y uso en la gastronomía">
            <a:extLst>
              <a:ext uri="{FF2B5EF4-FFF2-40B4-BE49-F238E27FC236}">
                <a16:creationId xmlns:a16="http://schemas.microsoft.com/office/drawing/2014/main" id="{C8A74AEC-AEFC-93EF-6B7F-F53EA9E8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066" y="6770859"/>
            <a:ext cx="2069766" cy="12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4" descr="Frantoio: el olivo que impulsa la excelencia del aceite - Aovelia">
            <a:extLst>
              <a:ext uri="{FF2B5EF4-FFF2-40B4-BE49-F238E27FC236}">
                <a16:creationId xmlns:a16="http://schemas.microsoft.com/office/drawing/2014/main" id="{B9CDEEA9-F395-6CD1-E50D-F05F8BA1E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/>
          <a:stretch/>
        </p:blipFill>
        <p:spPr bwMode="auto">
          <a:xfrm>
            <a:off x="8367247" y="6810117"/>
            <a:ext cx="2069767" cy="122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11299" y="155710"/>
            <a:ext cx="8607547" cy="55542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Desarrollo Fisiológico de los Cultivos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768CAF-AAC2-BD01-2918-A6942E207B0F}"/>
              </a:ext>
            </a:extLst>
          </p:cNvPr>
          <p:cNvSpPr/>
          <p:nvPr/>
        </p:nvSpPr>
        <p:spPr>
          <a:xfrm>
            <a:off x="12763500" y="7667864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6599BBA-CAED-E6FA-6518-E5F9B4581B01}"/>
              </a:ext>
            </a:extLst>
          </p:cNvPr>
          <p:cNvCxnSpPr>
            <a:cxnSpLocks/>
          </p:cNvCxnSpPr>
          <p:nvPr/>
        </p:nvCxnSpPr>
        <p:spPr>
          <a:xfrm>
            <a:off x="7184172" y="962034"/>
            <a:ext cx="0" cy="72011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FD7AAFA-9271-3747-35BE-D8585EF2E25B}"/>
              </a:ext>
            </a:extLst>
          </p:cNvPr>
          <p:cNvCxnSpPr>
            <a:cxnSpLocks/>
          </p:cNvCxnSpPr>
          <p:nvPr/>
        </p:nvCxnSpPr>
        <p:spPr>
          <a:xfrm flipV="1">
            <a:off x="328959" y="4114800"/>
            <a:ext cx="13927873" cy="2762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BBAA195-5DC6-83CF-8A83-0FB02A9ADAAC}"/>
              </a:ext>
            </a:extLst>
          </p:cNvPr>
          <p:cNvSpPr txBox="1"/>
          <p:nvPr/>
        </p:nvSpPr>
        <p:spPr>
          <a:xfrm>
            <a:off x="7615072" y="931402"/>
            <a:ext cx="73152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   Ajonjolí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Sesamum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indicum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6FDB27-027C-C863-DFEF-65AF93D4A717}"/>
              </a:ext>
            </a:extLst>
          </p:cNvPr>
          <p:cNvSpPr txBox="1"/>
          <p:nvPr/>
        </p:nvSpPr>
        <p:spPr>
          <a:xfrm>
            <a:off x="895350" y="943314"/>
            <a:ext cx="5918032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Lino 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usitatissimum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.).       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EAE0F0-91CB-CE1A-1AE3-18A5AFBED849}"/>
              </a:ext>
            </a:extLst>
          </p:cNvPr>
          <p:cNvSpPr txBox="1"/>
          <p:nvPr/>
        </p:nvSpPr>
        <p:spPr>
          <a:xfrm>
            <a:off x="895350" y="4190964"/>
            <a:ext cx="74676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3.  Palma aceitera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Elaeis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guieensis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2C614E9-8014-7872-6F86-EA72484DD03D}"/>
              </a:ext>
            </a:extLst>
          </p:cNvPr>
          <p:cNvSpPr txBox="1"/>
          <p:nvPr/>
        </p:nvSpPr>
        <p:spPr>
          <a:xfrm>
            <a:off x="7698061" y="4173321"/>
            <a:ext cx="74676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4.   Olivo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(Olea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europaea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0" name="Imagen 19" descr="Las fases fenológicas del olivo: todo lo que necesitas saber">
            <a:extLst>
              <a:ext uri="{FF2B5EF4-FFF2-40B4-BE49-F238E27FC236}">
                <a16:creationId xmlns:a16="http://schemas.microsoft.com/office/drawing/2014/main" id="{5988CA1B-3F33-9502-7386-848D53F9D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" r="1696" b="9548"/>
          <a:stretch/>
        </p:blipFill>
        <p:spPr bwMode="auto">
          <a:xfrm>
            <a:off x="7615072" y="5137368"/>
            <a:ext cx="6332031" cy="28356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n 22" descr="Diagrama&#10;&#10;Descripción generada automáticamente">
            <a:extLst>
              <a:ext uri="{FF2B5EF4-FFF2-40B4-BE49-F238E27FC236}">
                <a16:creationId xmlns:a16="http://schemas.microsoft.com/office/drawing/2014/main" id="{C6EE0B2D-031E-E83B-5794-367AD3D29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23645" r="3452" b="12563"/>
          <a:stretch/>
        </p:blipFill>
        <p:spPr bwMode="auto">
          <a:xfrm>
            <a:off x="755637" y="4831319"/>
            <a:ext cx="5857919" cy="32149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3A3A7B5-59FF-AE18-D3A2-9671E8523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789" y="1576554"/>
            <a:ext cx="6052596" cy="226009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0CFA4E-57F7-1E0C-0916-F810B9DF1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14" y="1606388"/>
            <a:ext cx="6162253" cy="2230258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030F2375-2C6D-8A16-ABCE-0A21E9781708}"/>
              </a:ext>
            </a:extLst>
          </p:cNvPr>
          <p:cNvSpPr txBox="1"/>
          <p:nvPr/>
        </p:nvSpPr>
        <p:spPr>
          <a:xfrm>
            <a:off x="425153" y="1688609"/>
            <a:ext cx="769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Periodo vegetativo 90 -120</a:t>
            </a:r>
            <a:r>
              <a:rPr lang="es-ES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dias</a:t>
            </a:r>
            <a:endParaRPr lang="es-ES" sz="16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C695B9-996E-D038-A3B6-1C238B9F99A3}"/>
              </a:ext>
            </a:extLst>
          </p:cNvPr>
          <p:cNvSpPr txBox="1"/>
          <p:nvPr/>
        </p:nvSpPr>
        <p:spPr>
          <a:xfrm>
            <a:off x="7698061" y="4679614"/>
            <a:ext cx="5460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fase vegetativa puede durar entre 3 y 5 años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89687F7-13DF-4EE2-F275-3BDA8FB7BC1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DC96153-C701-DD25-3E00-CF5AD32E4885}"/>
              </a:ext>
            </a:extLst>
          </p:cNvPr>
          <p:cNvSpPr/>
          <p:nvPr/>
        </p:nvSpPr>
        <p:spPr>
          <a:xfrm>
            <a:off x="11371379" y="546524"/>
            <a:ext cx="2252546" cy="5018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92CF897-FA30-AAB2-4EB8-705A958626C7}"/>
              </a:ext>
            </a:extLst>
          </p:cNvPr>
          <p:cNvSpPr/>
          <p:nvPr/>
        </p:nvSpPr>
        <p:spPr>
          <a:xfrm>
            <a:off x="11885549" y="-1549"/>
            <a:ext cx="2252546" cy="5018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53E9C94-BD8C-AF79-1D10-E3F529CB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35183"/>
              </p:ext>
            </p:extLst>
          </p:nvPr>
        </p:nvGraphicFramePr>
        <p:xfrm>
          <a:off x="866774" y="1376854"/>
          <a:ext cx="13154026" cy="5297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0629">
                  <a:extLst>
                    <a:ext uri="{9D8B030D-6E8A-4147-A177-3AD203B41FA5}">
                      <a16:colId xmlns:a16="http://schemas.microsoft.com/office/drawing/2014/main" val="188778103"/>
                    </a:ext>
                  </a:extLst>
                </a:gridCol>
                <a:gridCol w="6018722">
                  <a:extLst>
                    <a:ext uri="{9D8B030D-6E8A-4147-A177-3AD203B41FA5}">
                      <a16:colId xmlns:a16="http://schemas.microsoft.com/office/drawing/2014/main" val="2078240603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2902653232"/>
                    </a:ext>
                  </a:extLst>
                </a:gridCol>
              </a:tblGrid>
              <a:tr h="6523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Cultivo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Factores Climáticos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Factores Edáficos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097220"/>
                  </a:ext>
                </a:extLst>
              </a:tr>
              <a:tr h="11613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Lino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Clima templado, fresco y seco; óptimo entre 10–25 °C.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Suelos bien drenados, francos o franco-arenosos, pH 6–7.5.</a:t>
                      </a:r>
                      <a:endParaRPr lang="es-PE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2125283"/>
                  </a:ext>
                </a:extLst>
              </a:tr>
              <a:tr h="11613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Ajonjolí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Tropical, cálido y seco; temperatura ideal 25–35 °C.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Ligeros, bien drenados, arenosos o franco-arenosos, pH 5.5–7.</a:t>
                      </a:r>
                      <a:endParaRPr lang="es-PE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958034"/>
                  </a:ext>
                </a:extLst>
              </a:tr>
              <a:tr h="11613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Palma aceitera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Húmedo tropical; alta humedad y temperatura 24–28 °C.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Profundos, bien drenados, ricos en materia orgánica, pH 5–6.5.</a:t>
                      </a:r>
                      <a:endParaRPr lang="es-PE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04187"/>
                  </a:ext>
                </a:extLst>
              </a:tr>
              <a:tr h="11613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Olivo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Mediterráneo, veranos secos e inviernos suaves, 15–25 °C.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Suelos ligeros, calcáreos o franco-arenosos, pH 6–8.</a:t>
                      </a:r>
                      <a:endParaRPr lang="es-PE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483856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A778B938-E79C-5266-C75D-218B9574AD00}"/>
              </a:ext>
            </a:extLst>
          </p:cNvPr>
          <p:cNvSpPr txBox="1"/>
          <p:nvPr/>
        </p:nvSpPr>
        <p:spPr>
          <a:xfrm>
            <a:off x="2895600" y="264638"/>
            <a:ext cx="7315200" cy="644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00"/>
              </a:lnSpc>
            </a:pPr>
            <a:r>
              <a:rPr lang="es-ES" sz="2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actores climáticos y edáficos</a:t>
            </a:r>
            <a:endParaRPr lang="es-PE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89687F7-13DF-4EE2-F275-3BDA8FB7BC1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78B938-E79C-5266-C75D-218B9574AD00}"/>
              </a:ext>
            </a:extLst>
          </p:cNvPr>
          <p:cNvSpPr txBox="1"/>
          <p:nvPr/>
        </p:nvSpPr>
        <p:spPr>
          <a:xfrm>
            <a:off x="2959100" y="61565"/>
            <a:ext cx="7315200" cy="65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00"/>
              </a:lnSpc>
            </a:pPr>
            <a:r>
              <a:rPr lang="es-PE" sz="2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Aspectos agronómicos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D7A0EDA-ED1B-0AD2-7D7C-588FF452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23221"/>
              </p:ext>
            </p:extLst>
          </p:nvPr>
        </p:nvGraphicFramePr>
        <p:xfrm>
          <a:off x="1006474" y="1206501"/>
          <a:ext cx="12976225" cy="6309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5245">
                  <a:extLst>
                    <a:ext uri="{9D8B030D-6E8A-4147-A177-3AD203B41FA5}">
                      <a16:colId xmlns:a16="http://schemas.microsoft.com/office/drawing/2014/main" val="184166556"/>
                    </a:ext>
                  </a:extLst>
                </a:gridCol>
                <a:gridCol w="2595245">
                  <a:extLst>
                    <a:ext uri="{9D8B030D-6E8A-4147-A177-3AD203B41FA5}">
                      <a16:colId xmlns:a16="http://schemas.microsoft.com/office/drawing/2014/main" val="2691751609"/>
                    </a:ext>
                  </a:extLst>
                </a:gridCol>
                <a:gridCol w="2595245">
                  <a:extLst>
                    <a:ext uri="{9D8B030D-6E8A-4147-A177-3AD203B41FA5}">
                      <a16:colId xmlns:a16="http://schemas.microsoft.com/office/drawing/2014/main" val="1876829443"/>
                    </a:ext>
                  </a:extLst>
                </a:gridCol>
                <a:gridCol w="2595245">
                  <a:extLst>
                    <a:ext uri="{9D8B030D-6E8A-4147-A177-3AD203B41FA5}">
                      <a16:colId xmlns:a16="http://schemas.microsoft.com/office/drawing/2014/main" val="2129015755"/>
                    </a:ext>
                  </a:extLst>
                </a:gridCol>
                <a:gridCol w="2595245">
                  <a:extLst>
                    <a:ext uri="{9D8B030D-6E8A-4147-A177-3AD203B41FA5}">
                      <a16:colId xmlns:a16="http://schemas.microsoft.com/office/drawing/2014/main" val="3173401775"/>
                    </a:ext>
                  </a:extLst>
                </a:gridCol>
              </a:tblGrid>
              <a:tr h="5738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Cultivo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Siembra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Poda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Fertilización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Cosecha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37981"/>
                  </a:ext>
                </a:extLst>
              </a:tr>
              <a:tr h="1800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Lino 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Linum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usitatissimum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20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siembra en surcos o al voleo; requiere suelos bien drenados.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requiere poda, solo eliminación de malezas.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Fertilizantes fosfatados y nitrogenados antes y durante el crecimiento.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cosecha cuando el 90% de las cápsulas están doradas y secas.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944001"/>
                  </a:ext>
                </a:extLst>
              </a:tr>
              <a:tr h="11871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Ajonjolí 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Sesamum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indicum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20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siembra en surcos a 40-60 cm; suelos ligeros y cálidos.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se poda 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fertiliza con nitrógeno, fósforo y potasio en etapas iniciales.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Cosecha manual cuando las cápsulas comienzan a abrirse.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732365"/>
                  </a:ext>
                </a:extLst>
              </a:tr>
              <a:tr h="11871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Palma aceitera 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Elaeis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guineensis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20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Plantones a 9 m entre hileras; requiere clima húmedo tropical.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Poda de hojas secas y frutos abortados cada 3–4 meses.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Abonos ricos en K y N; aplicación periódica según análisis de suelo.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Inicia a los 3 años; cosecha cada 10–14 días manualmente.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417221"/>
                  </a:ext>
                </a:extLst>
              </a:tr>
              <a:tr h="11871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Olivo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(Olea </a:t>
                      </a:r>
                      <a:r>
                        <a:rPr lang="es-PE" sz="2000" i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europaea</a:t>
                      </a:r>
                      <a:r>
                        <a:rPr lang="es-PE" sz="2000" i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PE" sz="20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Plantación en hileras; suelos calizos y bien drenados.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Poda de formación, mantenimiento y renovación anual.</a:t>
                      </a:r>
                      <a:endParaRPr lang="es-PE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Fertilización con N, P y K; importante en prefloración y fructificación.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PE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Recolección manual o mecánica cuando frutos cambian de color.</a:t>
                      </a:r>
                      <a:endParaRPr lang="es-PE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6596175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9DC96153-C701-DD25-3E00-CF5AD32E4885}"/>
              </a:ext>
            </a:extLst>
          </p:cNvPr>
          <p:cNvSpPr/>
          <p:nvPr/>
        </p:nvSpPr>
        <p:spPr>
          <a:xfrm>
            <a:off x="6368313" y="3975524"/>
            <a:ext cx="2252546" cy="5018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352120-15EA-1DC5-985B-BA20E61B702B}"/>
              </a:ext>
            </a:extLst>
          </p:cNvPr>
          <p:cNvSpPr/>
          <p:nvPr/>
        </p:nvSpPr>
        <p:spPr>
          <a:xfrm>
            <a:off x="6188926" y="2210224"/>
            <a:ext cx="2535973" cy="8504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3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3EEBC8-A53A-4014-D1CB-2B0E86DE0A9D}"/>
              </a:ext>
            </a:extLst>
          </p:cNvPr>
          <p:cNvCxnSpPr>
            <a:cxnSpLocks/>
          </p:cNvCxnSpPr>
          <p:nvPr/>
        </p:nvCxnSpPr>
        <p:spPr>
          <a:xfrm>
            <a:off x="3746837" y="628088"/>
            <a:ext cx="0" cy="71062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F2E0C4-C136-0D63-DC3F-F61CD41F44E7}"/>
              </a:ext>
            </a:extLst>
          </p:cNvPr>
          <p:cNvCxnSpPr>
            <a:cxnSpLocks/>
          </p:cNvCxnSpPr>
          <p:nvPr/>
        </p:nvCxnSpPr>
        <p:spPr>
          <a:xfrm>
            <a:off x="7315200" y="833753"/>
            <a:ext cx="0" cy="671723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8EB79-4EAA-AAFA-C618-884EB54BE87D}"/>
              </a:ext>
            </a:extLst>
          </p:cNvPr>
          <p:cNvSpPr txBox="1"/>
          <p:nvPr/>
        </p:nvSpPr>
        <p:spPr>
          <a:xfrm>
            <a:off x="215900" y="733440"/>
            <a:ext cx="3670300" cy="56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Lino 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usitatissimum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38C1D1-723D-1F6F-CB7E-3B2493B3E9A1}"/>
              </a:ext>
            </a:extLst>
          </p:cNvPr>
          <p:cNvSpPr txBox="1"/>
          <p:nvPr/>
        </p:nvSpPr>
        <p:spPr>
          <a:xfrm>
            <a:off x="4025900" y="827154"/>
            <a:ext cx="3670299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Ajonjolí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Sesamum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indicum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D555DE-A1E9-4DDA-D553-ED41B77A831A}"/>
              </a:ext>
            </a:extLst>
          </p:cNvPr>
          <p:cNvSpPr txBox="1"/>
          <p:nvPr/>
        </p:nvSpPr>
        <p:spPr>
          <a:xfrm>
            <a:off x="7531101" y="851623"/>
            <a:ext cx="27559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Olivo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(Olea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europaea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58DEDD-1EC6-1FFB-5675-1642496BFD0C}"/>
              </a:ext>
            </a:extLst>
          </p:cNvPr>
          <p:cNvSpPr txBox="1"/>
          <p:nvPr/>
        </p:nvSpPr>
        <p:spPr>
          <a:xfrm>
            <a:off x="10962444" y="733440"/>
            <a:ext cx="350252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Palma aceitera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Elaeis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guieensis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26E5C80-0625-93FF-8CB3-A7FA3BB99ACC}"/>
              </a:ext>
            </a:extLst>
          </p:cNvPr>
          <p:cNvSpPr txBox="1"/>
          <p:nvPr/>
        </p:nvSpPr>
        <p:spPr>
          <a:xfrm>
            <a:off x="2667000" y="18819"/>
            <a:ext cx="7315200" cy="609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2800" b="1" dirty="0" err="1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Plagas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D16D0B51-79B4-7D6C-69C8-7937AA9D4661}"/>
              </a:ext>
            </a:extLst>
          </p:cNvPr>
          <p:cNvCxnSpPr>
            <a:cxnSpLocks/>
          </p:cNvCxnSpPr>
          <p:nvPr/>
        </p:nvCxnSpPr>
        <p:spPr>
          <a:xfrm>
            <a:off x="10896601" y="827154"/>
            <a:ext cx="10023" cy="69071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Imagen 37" descr="Gusano trozador (Agrotis ipsilon) · NaturaLista Colombia">
            <a:extLst>
              <a:ext uri="{FF2B5EF4-FFF2-40B4-BE49-F238E27FC236}">
                <a16:creationId xmlns:a16="http://schemas.microsoft.com/office/drawing/2014/main" id="{6D275318-387E-9A06-758A-081F66A19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75099"/>
            <a:ext cx="2709610" cy="205503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5115D196-78B3-07E2-5277-90EF3B9580CC}"/>
              </a:ext>
            </a:extLst>
          </p:cNvPr>
          <p:cNvSpPr txBox="1"/>
          <p:nvPr/>
        </p:nvSpPr>
        <p:spPr>
          <a:xfrm>
            <a:off x="419654" y="1341251"/>
            <a:ext cx="3111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Gusano cortador</a:t>
            </a:r>
            <a:r>
              <a:rPr lang="es-ES" sz="16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Agrotis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spp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s-ES" dirty="0"/>
          </a:p>
        </p:txBody>
      </p:sp>
      <p:pic>
        <p:nvPicPr>
          <p:cNvPr id="41" name="Imagen 40" descr="Pulgones - Biocontrol, daños y ciclo de vida">
            <a:extLst>
              <a:ext uri="{FF2B5EF4-FFF2-40B4-BE49-F238E27FC236}">
                <a16:creationId xmlns:a16="http://schemas.microsoft.com/office/drawing/2014/main" id="{46715F64-0D00-F156-3D60-F867AB14B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6" y="4606782"/>
            <a:ext cx="2885884" cy="204178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E15581B-A3A4-9E88-9BF7-B5727B4682E1}"/>
              </a:ext>
            </a:extLst>
          </p:cNvPr>
          <p:cNvSpPr txBox="1"/>
          <p:nvPr/>
        </p:nvSpPr>
        <p:spPr>
          <a:xfrm>
            <a:off x="728758" y="398670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Pulgon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Aphis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spp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AFF831B-A83C-999A-8D99-73C0CA794215}"/>
              </a:ext>
            </a:extLst>
          </p:cNvPr>
          <p:cNvSpPr txBox="1"/>
          <p:nvPr/>
        </p:nvSpPr>
        <p:spPr>
          <a:xfrm>
            <a:off x="4025900" y="1330859"/>
            <a:ext cx="310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Mosca blanca (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Bemisia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tabaci</a:t>
            </a:r>
            <a:r>
              <a:rPr lang="es-ES" dirty="0"/>
              <a:t>)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7476E5D0-F0EC-9439-7053-855497EB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875" y="1746142"/>
            <a:ext cx="2981486" cy="1987658"/>
          </a:xfrm>
          <a:prstGeom prst="rect">
            <a:avLst/>
          </a:prstGeom>
        </p:spPr>
      </p:pic>
      <p:pic>
        <p:nvPicPr>
          <p:cNvPr id="47" name="Imagen 46" descr="Gusano de la hoja - Spodoptera frugiperda; Spodoptera sp. - Arroz | Doctor  Agro">
            <a:extLst>
              <a:ext uri="{FF2B5EF4-FFF2-40B4-BE49-F238E27FC236}">
                <a16:creationId xmlns:a16="http://schemas.microsoft.com/office/drawing/2014/main" id="{7C0EEFCE-30F9-66B8-9502-2E41902C47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2" b="9633"/>
          <a:stretch/>
        </p:blipFill>
        <p:spPr bwMode="auto">
          <a:xfrm>
            <a:off x="4190688" y="4587813"/>
            <a:ext cx="2807011" cy="21912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1B6354E1-24E6-8CB0-07E6-FE53C7AD79DF}"/>
              </a:ext>
            </a:extLst>
          </p:cNvPr>
          <p:cNvSpPr txBox="1"/>
          <p:nvPr/>
        </p:nvSpPr>
        <p:spPr>
          <a:xfrm>
            <a:off x="3639273" y="3897692"/>
            <a:ext cx="38735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s-E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Oruga defoliadora (</a:t>
            </a:r>
            <a:r>
              <a:rPr lang="es-ES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Spodoptera</a:t>
            </a:r>
            <a:r>
              <a:rPr lang="es-ES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spp</a:t>
            </a:r>
            <a:r>
              <a:rPr lang="es-E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</a:t>
            </a:r>
            <a:endParaRPr lang="es-PE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911F642-3B22-5157-F82C-A39A0D50E255}"/>
              </a:ext>
            </a:extLst>
          </p:cNvPr>
          <p:cNvSpPr txBox="1"/>
          <p:nvPr/>
        </p:nvSpPr>
        <p:spPr>
          <a:xfrm>
            <a:off x="10999536" y="1301340"/>
            <a:ext cx="3630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Picudo del cogollo (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Rhynchophorus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palmarum</a:t>
            </a:r>
            <a:r>
              <a:rPr lang="es-ES" i="1" dirty="0"/>
              <a:t>)</a:t>
            </a:r>
          </a:p>
        </p:txBody>
      </p:sp>
      <p:pic>
        <p:nvPicPr>
          <p:cNvPr id="56" name="Imagen 55" descr="Picudo negro de la palma (Rhynchophorus palmarum) – Geoportal FIPRODEFO">
            <a:extLst>
              <a:ext uri="{FF2B5EF4-FFF2-40B4-BE49-F238E27FC236}">
                <a16:creationId xmlns:a16="http://schemas.microsoft.com/office/drawing/2014/main" id="{D398B3AA-FD28-A419-94DF-8EA7EA618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716" y="2012196"/>
            <a:ext cx="2684976" cy="200307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2B48FFB0-F131-9B89-066A-5A18D9C19BFB}"/>
              </a:ext>
            </a:extLst>
          </p:cNvPr>
          <p:cNvSpPr txBox="1"/>
          <p:nvPr/>
        </p:nvSpPr>
        <p:spPr>
          <a:xfrm>
            <a:off x="10975068" y="4144269"/>
            <a:ext cx="342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Chinche de encaje 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Leptopharsa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gibbicarina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9" name="Imagen 58" descr="Dinámica poblacional de Leptopharsa gibbicarina Froeschner (Hemiptera:  Tingidae) en dos lotes de palma de aceite en el departam">
            <a:extLst>
              <a:ext uri="{FF2B5EF4-FFF2-40B4-BE49-F238E27FC236}">
                <a16:creationId xmlns:a16="http://schemas.microsoft.com/office/drawing/2014/main" id="{172A4175-7725-94E5-F424-E7F4D4B96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286" y="4891370"/>
            <a:ext cx="2841737" cy="184339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A5A51D66-F380-8E8C-5E6F-DC381532CF59}"/>
              </a:ext>
            </a:extLst>
          </p:cNvPr>
          <p:cNvSpPr txBox="1"/>
          <p:nvPr/>
        </p:nvSpPr>
        <p:spPr>
          <a:xfrm>
            <a:off x="7404103" y="1234060"/>
            <a:ext cx="3502521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Mosca del olivo </a:t>
            </a:r>
            <a:r>
              <a:rPr lang="es-ES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Bactrocera</a:t>
            </a:r>
            <a:r>
              <a:rPr lang="es-ES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oleae</a:t>
            </a:r>
            <a:r>
              <a:rPr lang="es-ES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2" name="Imagen 61" descr="Cuáles son las principales plagas en el cultivo del olivar? - ASAJA Jaén">
            <a:extLst>
              <a:ext uri="{FF2B5EF4-FFF2-40B4-BE49-F238E27FC236}">
                <a16:creationId xmlns:a16="http://schemas.microsoft.com/office/drawing/2014/main" id="{E371920A-3FC6-419A-46C3-C0E3A35E29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2"/>
          <a:stretch/>
        </p:blipFill>
        <p:spPr bwMode="auto">
          <a:xfrm>
            <a:off x="7731959" y="1746141"/>
            <a:ext cx="2774229" cy="1960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120" name="CuadroTexto 5119">
            <a:extLst>
              <a:ext uri="{FF2B5EF4-FFF2-40B4-BE49-F238E27FC236}">
                <a16:creationId xmlns:a16="http://schemas.microsoft.com/office/drawing/2014/main" id="{F2CBDCB4-17BA-B8F6-3988-C27E368A7B70}"/>
              </a:ext>
            </a:extLst>
          </p:cNvPr>
          <p:cNvSpPr txBox="1"/>
          <p:nvPr/>
        </p:nvSpPr>
        <p:spPr>
          <a:xfrm>
            <a:off x="7652060" y="3897692"/>
            <a:ext cx="2965449" cy="37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Polilla del olivo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Prays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oleae</a:t>
            </a:r>
            <a:endParaRPr lang="es-ES" dirty="0"/>
          </a:p>
        </p:txBody>
      </p:sp>
      <p:pic>
        <p:nvPicPr>
          <p:cNvPr id="5122" name="Imagen 5121" descr="Polilla del olivo Prays | Syngenta">
            <a:extLst>
              <a:ext uri="{FF2B5EF4-FFF2-40B4-BE49-F238E27FC236}">
                <a16:creationId xmlns:a16="http://schemas.microsoft.com/office/drawing/2014/main" id="{4B0F2179-65BA-0C78-046F-2A0E5EFB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44" y="4640612"/>
            <a:ext cx="3041952" cy="200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E459FB9-8E03-1B2C-5A23-D72AA99EC891}"/>
              </a:ext>
            </a:extLst>
          </p:cNvPr>
          <p:cNvSpPr/>
          <p:nvPr/>
        </p:nvSpPr>
        <p:spPr>
          <a:xfrm>
            <a:off x="12763500" y="7734300"/>
            <a:ext cx="1866900" cy="4953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3EEBC8-A53A-4014-D1CB-2B0E86DE0A9D}"/>
              </a:ext>
            </a:extLst>
          </p:cNvPr>
          <p:cNvCxnSpPr>
            <a:cxnSpLocks/>
          </p:cNvCxnSpPr>
          <p:nvPr/>
        </p:nvCxnSpPr>
        <p:spPr>
          <a:xfrm>
            <a:off x="3746837" y="628088"/>
            <a:ext cx="0" cy="71062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F2E0C4-C136-0D63-DC3F-F61CD41F44E7}"/>
              </a:ext>
            </a:extLst>
          </p:cNvPr>
          <p:cNvCxnSpPr>
            <a:cxnSpLocks/>
          </p:cNvCxnSpPr>
          <p:nvPr/>
        </p:nvCxnSpPr>
        <p:spPr>
          <a:xfrm>
            <a:off x="7315200" y="833753"/>
            <a:ext cx="0" cy="690054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8EB79-4EAA-AAFA-C618-884EB54BE87D}"/>
              </a:ext>
            </a:extLst>
          </p:cNvPr>
          <p:cNvSpPr txBox="1"/>
          <p:nvPr/>
        </p:nvSpPr>
        <p:spPr>
          <a:xfrm>
            <a:off x="266698" y="687559"/>
            <a:ext cx="3670300" cy="56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Lino 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usitatissimum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38C1D1-723D-1F6F-CB7E-3B2493B3E9A1}"/>
              </a:ext>
            </a:extLst>
          </p:cNvPr>
          <p:cNvSpPr txBox="1"/>
          <p:nvPr/>
        </p:nvSpPr>
        <p:spPr>
          <a:xfrm>
            <a:off x="4053784" y="768986"/>
            <a:ext cx="3670299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Ajonjolí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Sesamum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indicum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D555DE-A1E9-4DDA-D553-ED41B77A831A}"/>
              </a:ext>
            </a:extLst>
          </p:cNvPr>
          <p:cNvSpPr txBox="1"/>
          <p:nvPr/>
        </p:nvSpPr>
        <p:spPr>
          <a:xfrm>
            <a:off x="7518398" y="739496"/>
            <a:ext cx="27559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Olivo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(Olea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europaea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58DEDD-1EC6-1FFB-5675-1642496BFD0C}"/>
              </a:ext>
            </a:extLst>
          </p:cNvPr>
          <p:cNvSpPr txBox="1"/>
          <p:nvPr/>
        </p:nvSpPr>
        <p:spPr>
          <a:xfrm>
            <a:off x="10905955" y="645954"/>
            <a:ext cx="3470106" cy="959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Palma aceitera 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Elaeis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guieensis</a:t>
            </a:r>
            <a:r>
              <a:rPr lang="es-ES" sz="18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1000"/>
              </a:spcAft>
            </a:pP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26E5C80-0625-93FF-8CB3-A7FA3BB99ACC}"/>
              </a:ext>
            </a:extLst>
          </p:cNvPr>
          <p:cNvSpPr txBox="1"/>
          <p:nvPr/>
        </p:nvSpPr>
        <p:spPr>
          <a:xfrm>
            <a:off x="2971801" y="-16600"/>
            <a:ext cx="7315200" cy="609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Enfermedades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D16D0B51-79B4-7D6C-69C8-7937AA9D4661}"/>
              </a:ext>
            </a:extLst>
          </p:cNvPr>
          <p:cNvCxnSpPr>
            <a:cxnSpLocks/>
          </p:cNvCxnSpPr>
          <p:nvPr/>
        </p:nvCxnSpPr>
        <p:spPr>
          <a:xfrm>
            <a:off x="10755925" y="687559"/>
            <a:ext cx="0" cy="676744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C26A18F3-0FBA-728C-A36E-74E06EAF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0" y="2083233"/>
            <a:ext cx="2548172" cy="1934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B1E965-A7F9-22CE-77BA-DE34CCA57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9" y="4829887"/>
            <a:ext cx="2820488" cy="253220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DB2BF34-48B1-A9F3-D3A7-D5996FC4140D}"/>
              </a:ext>
            </a:extLst>
          </p:cNvPr>
          <p:cNvSpPr txBox="1"/>
          <p:nvPr/>
        </p:nvSpPr>
        <p:spPr>
          <a:xfrm>
            <a:off x="507935" y="1512321"/>
            <a:ext cx="255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Roya </a:t>
            </a:r>
            <a:r>
              <a:rPr lang="es-E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s-ES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Melampsora</a:t>
            </a:r>
            <a:r>
              <a:rPr lang="es-ES" sz="1800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lini</a:t>
            </a:r>
            <a:r>
              <a:rPr lang="es-ES" sz="1800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es-E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566405-431D-F79D-BA5B-5FB1E601F492}"/>
              </a:ext>
            </a:extLst>
          </p:cNvPr>
          <p:cNvSpPr txBox="1"/>
          <p:nvPr/>
        </p:nvSpPr>
        <p:spPr>
          <a:xfrm>
            <a:off x="92954" y="4017528"/>
            <a:ext cx="3547894" cy="49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s-ES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Pasmo </a:t>
            </a:r>
            <a:r>
              <a:rPr lang="es-ES" sz="2000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Septoria</a:t>
            </a:r>
            <a:r>
              <a:rPr lang="es-ES" sz="1800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linicola</a:t>
            </a:r>
            <a:r>
              <a:rPr lang="es-ES" sz="2000" b="1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DC339D-5A94-369F-23AB-DE41815A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425" y="1950361"/>
            <a:ext cx="2826999" cy="190484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751B926-AFBC-22E2-2214-3786DCCFC26A}"/>
              </a:ext>
            </a:extLst>
          </p:cNvPr>
          <p:cNvSpPr txBox="1"/>
          <p:nvPr/>
        </p:nvSpPr>
        <p:spPr>
          <a:xfrm>
            <a:off x="3789700" y="1379798"/>
            <a:ext cx="3547893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Fusariosis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(Fusarium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spp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50A986-1C70-C651-B46C-7B3FD39048B6}"/>
              </a:ext>
            </a:extLst>
          </p:cNvPr>
          <p:cNvSpPr txBox="1"/>
          <p:nvPr/>
        </p:nvSpPr>
        <p:spPr>
          <a:xfrm>
            <a:off x="3934355" y="3942827"/>
            <a:ext cx="3569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Pudrición carbonosa (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Macrophomina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phaseolina</a:t>
            </a:r>
            <a:r>
              <a:rPr lang="es-ES" i="1" dirty="0"/>
              <a:t>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D0FFDAE-2C1F-F206-7DF3-1D734FA4D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26" y="4974248"/>
            <a:ext cx="2813330" cy="23044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C3747D0-7357-CF5D-57F9-0BA096F91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3311" y="1984099"/>
            <a:ext cx="2457969" cy="195872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F59BF1F-1DB0-0B60-DE20-94DF69FAA669}"/>
              </a:ext>
            </a:extLst>
          </p:cNvPr>
          <p:cNvSpPr txBox="1"/>
          <p:nvPr/>
        </p:nvSpPr>
        <p:spPr>
          <a:xfrm>
            <a:off x="10883159" y="1039468"/>
            <a:ext cx="3704693" cy="87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Anillo rojo (Causado por el nematodo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6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Bursaphelenchus</a:t>
            </a:r>
            <a:r>
              <a:rPr lang="es-ES" sz="1600" i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600" i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cocophilus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E2BDA5F-5C73-3C10-D5D4-3547EB1D8231}"/>
              </a:ext>
            </a:extLst>
          </p:cNvPr>
          <p:cNvSpPr txBox="1"/>
          <p:nvPr/>
        </p:nvSpPr>
        <p:spPr>
          <a:xfrm>
            <a:off x="10944148" y="4090689"/>
            <a:ext cx="3470105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Antracnosis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Colletotrichum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spp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DA323AB6-7B2B-A549-8E44-36457FC6C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3311" y="4869836"/>
            <a:ext cx="2448371" cy="240556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593D42D-73B0-816D-5F9D-FC7FA99A2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3488" y="1912720"/>
            <a:ext cx="2755899" cy="1864285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94A8B58F-2737-7C6E-6640-C5E140B8B039}"/>
              </a:ext>
            </a:extLst>
          </p:cNvPr>
          <p:cNvSpPr txBox="1"/>
          <p:nvPr/>
        </p:nvSpPr>
        <p:spPr>
          <a:xfrm>
            <a:off x="7003116" y="1388871"/>
            <a:ext cx="4016374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s-E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Verticilosis</a:t>
            </a:r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Verticillium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dahliae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1BF23C0-C280-3FF8-157A-0E01BD8AC037}"/>
              </a:ext>
            </a:extLst>
          </p:cNvPr>
          <p:cNvSpPr txBox="1"/>
          <p:nvPr/>
        </p:nvSpPr>
        <p:spPr>
          <a:xfrm>
            <a:off x="7584313" y="3835730"/>
            <a:ext cx="3352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Roña del olivo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(Pseudomonas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savastanoi</a:t>
            </a:r>
            <a:endParaRPr lang="es-ES" dirty="0"/>
          </a:p>
        </p:txBody>
      </p:sp>
      <p:pic>
        <p:nvPicPr>
          <p:cNvPr id="42" name="Imagen 41" descr="Tuberculosis o Roña del Olivo, Pseudomonas savastanoi - Massó Garden">
            <a:extLst>
              <a:ext uri="{FF2B5EF4-FFF2-40B4-BE49-F238E27FC236}">
                <a16:creationId xmlns:a16="http://schemas.microsoft.com/office/drawing/2014/main" id="{1FE0F511-D878-4299-67F3-69C1217B76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 bwMode="auto">
          <a:xfrm>
            <a:off x="7696198" y="4936233"/>
            <a:ext cx="2590803" cy="2342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903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956</Words>
  <Application>Microsoft Office PowerPoint</Application>
  <PresentationFormat>Personalizado</PresentationFormat>
  <Paragraphs>189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Roboto</vt:lpstr>
      <vt:lpstr>Arial</vt:lpstr>
      <vt:lpstr>Cambria</vt:lpstr>
      <vt:lpstr>Raleway</vt:lpstr>
      <vt:lpstr>Calibri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Yanet Rivera Jimenez</cp:lastModifiedBy>
  <cp:revision>8</cp:revision>
  <dcterms:created xsi:type="dcterms:W3CDTF">2025-06-09T14:04:26Z</dcterms:created>
  <dcterms:modified xsi:type="dcterms:W3CDTF">2025-07-12T18:08:51Z</dcterms:modified>
</cp:coreProperties>
</file>